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digitalmarketingtrust.com/" TargetMode="External"/><Relationship Id="rId3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digitalmarketingtrust.com/" TargetMode="External"/><Relationship Id="rId3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91285"/>
            <a:ext cx="5945505" cy="4251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 i="1">
                <a:latin typeface="Calibri"/>
                <a:cs typeface="Calibri"/>
              </a:rPr>
              <a:t>Search</a:t>
            </a:r>
            <a:r>
              <a:rPr dirty="0" sz="1800" spc="-60" b="1" i="1">
                <a:latin typeface="Calibri"/>
                <a:cs typeface="Calibri"/>
              </a:rPr>
              <a:t> </a:t>
            </a:r>
            <a:r>
              <a:rPr dirty="0" sz="1800" b="1" i="1">
                <a:latin typeface="Calibri"/>
                <a:cs typeface="Calibri"/>
              </a:rPr>
              <a:t>Engine</a:t>
            </a:r>
            <a:r>
              <a:rPr dirty="0" sz="1800" spc="-55" b="1" i="1">
                <a:latin typeface="Calibri"/>
                <a:cs typeface="Calibri"/>
              </a:rPr>
              <a:t> </a:t>
            </a:r>
            <a:r>
              <a:rPr dirty="0" sz="1800" spc="-10" b="1" i="1">
                <a:latin typeface="Calibri"/>
                <a:cs typeface="Calibri"/>
              </a:rPr>
              <a:t>Optimization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20"/>
              </a:spcBef>
            </a:pPr>
            <a:r>
              <a:rPr dirty="0" sz="1200" b="1">
                <a:latin typeface="Calibri"/>
                <a:cs typeface="Calibri"/>
              </a:rPr>
              <a:t>Search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Engine</a:t>
            </a:r>
            <a:r>
              <a:rPr dirty="0" sz="1200" spc="-6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Optimization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(SEO)</a:t>
            </a:r>
            <a:r>
              <a:rPr dirty="0" sz="1200" spc="-5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Beginner's</a:t>
            </a:r>
            <a:r>
              <a:rPr dirty="0" sz="1200" spc="-55" b="1">
                <a:latin typeface="Calibri"/>
                <a:cs typeface="Calibri"/>
              </a:rPr>
              <a:t> </a:t>
            </a:r>
            <a:r>
              <a:rPr dirty="0" sz="1200" spc="-20" b="1">
                <a:latin typeface="Calibri"/>
                <a:cs typeface="Calibri"/>
              </a:rPr>
              <a:t>Guide</a:t>
            </a:r>
            <a:endParaRPr sz="1200">
              <a:latin typeface="Calibri"/>
              <a:cs typeface="Calibri"/>
            </a:endParaRPr>
          </a:p>
          <a:p>
            <a:pPr marL="12700" marR="48895">
              <a:lnSpc>
                <a:spcPct val="109800"/>
              </a:lnSpc>
              <a:spcBef>
                <a:spcPts val="819"/>
              </a:spcBef>
            </a:pPr>
            <a:r>
              <a:rPr dirty="0" sz="1100">
                <a:latin typeface="Calibri"/>
                <a:cs typeface="Calibri"/>
              </a:rPr>
              <a:t>When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building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website,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you've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likely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already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considered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user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needs,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striving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make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easy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for </a:t>
            </a:r>
            <a:r>
              <a:rPr dirty="0" sz="1100">
                <a:latin typeface="Calibri"/>
                <a:cs typeface="Calibri"/>
              </a:rPr>
              <a:t>users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find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browse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content.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Search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engines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also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users;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help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other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users </a:t>
            </a:r>
            <a:r>
              <a:rPr dirty="0" sz="1100">
                <a:latin typeface="Calibri"/>
                <a:cs typeface="Calibri"/>
              </a:rPr>
              <a:t>discover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content.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Search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engine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optimization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(SEO)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aims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help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search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engines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understand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your </a:t>
            </a:r>
            <a:r>
              <a:rPr dirty="0" sz="1100">
                <a:latin typeface="Calibri"/>
                <a:cs typeface="Calibri"/>
              </a:rPr>
              <a:t>content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through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search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engines,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help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users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find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website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decide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whether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they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should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visit </a:t>
            </a:r>
            <a:r>
              <a:rPr dirty="0" sz="1100" spc="-25">
                <a:latin typeface="Calibri"/>
                <a:cs typeface="Calibri"/>
              </a:rPr>
              <a:t>it.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1100">
              <a:latin typeface="Calibri"/>
              <a:cs typeface="Calibri"/>
            </a:endParaRPr>
          </a:p>
          <a:p>
            <a:pPr marL="12700" marR="74295">
              <a:lnSpc>
                <a:spcPct val="109700"/>
              </a:lnSpc>
              <a:spcBef>
                <a:spcPts val="5"/>
              </a:spcBef>
            </a:pPr>
            <a:r>
              <a:rPr dirty="0" u="sng" sz="11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Search</a:t>
            </a:r>
            <a:r>
              <a:rPr dirty="0" u="sng" sz="1100" spc="-3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elements</a:t>
            </a:r>
            <a:r>
              <a:rPr dirty="0" u="sng" sz="1100" spc="-2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outline</a:t>
            </a:r>
            <a:r>
              <a:rPr dirty="0" u="sng" sz="1100" spc="-2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the</a:t>
            </a:r>
            <a:r>
              <a:rPr dirty="0" u="sng" sz="1100" spc="-1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most</a:t>
            </a:r>
            <a:r>
              <a:rPr dirty="0" sz="110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important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elements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website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needs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meet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appear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Google </a:t>
            </a:r>
            <a:r>
              <a:rPr dirty="0" sz="1100">
                <a:latin typeface="Calibri"/>
                <a:cs typeface="Calibri"/>
              </a:rPr>
              <a:t>search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results.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While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can't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guarantee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particular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website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will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added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Google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index, </a:t>
            </a:r>
            <a:r>
              <a:rPr dirty="0" sz="1100">
                <a:latin typeface="Calibri"/>
                <a:cs typeface="Calibri"/>
              </a:rPr>
              <a:t>websites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that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follow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search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elements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guide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more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likely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appear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Google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search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results.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SEO </a:t>
            </a:r>
            <a:r>
              <a:rPr dirty="0" sz="1100">
                <a:latin typeface="Calibri"/>
                <a:cs typeface="Calibri"/>
              </a:rPr>
              <a:t>revolves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around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taking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next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steps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improve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website's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appearance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Google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search.</a:t>
            </a:r>
            <a:r>
              <a:rPr dirty="0" sz="1100" spc="-20">
                <a:latin typeface="Calibri"/>
                <a:cs typeface="Calibri"/>
              </a:rPr>
              <a:t> This </a:t>
            </a:r>
            <a:r>
              <a:rPr dirty="0" sz="1100">
                <a:latin typeface="Calibri"/>
                <a:cs typeface="Calibri"/>
              </a:rPr>
              <a:t>guide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will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introduce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some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most common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effective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improvements</a:t>
            </a:r>
            <a:r>
              <a:rPr dirty="0" sz="1100">
                <a:latin typeface="Calibri"/>
                <a:cs typeface="Calibri"/>
              </a:rPr>
              <a:t> you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can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make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on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website.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09700"/>
              </a:lnSpc>
            </a:pPr>
            <a:r>
              <a:rPr dirty="0" sz="1100">
                <a:latin typeface="Calibri"/>
                <a:cs typeface="Calibri"/>
              </a:rPr>
              <a:t>There's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magic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formula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that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will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automatically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make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website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rank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number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Google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(sorry!).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fact,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some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these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suggestions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may not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even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apply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business,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but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following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best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practices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will </a:t>
            </a:r>
            <a:r>
              <a:rPr dirty="0" sz="1100">
                <a:latin typeface="Calibri"/>
                <a:cs typeface="Calibri"/>
              </a:rPr>
              <a:t>hopefully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make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easier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search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engines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(not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just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Google)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understand,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crawl,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index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your </a:t>
            </a:r>
            <a:r>
              <a:rPr dirty="0" sz="1100" spc="-10">
                <a:latin typeface="Calibri"/>
                <a:cs typeface="Calibri"/>
              </a:rPr>
              <a:t>content.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8190738"/>
            <a:ext cx="5854065" cy="8642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 i="1">
                <a:latin typeface="Calibri"/>
                <a:cs typeface="Calibri"/>
              </a:rPr>
              <a:t>How</a:t>
            </a:r>
            <a:r>
              <a:rPr dirty="0" sz="1200" spc="-2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Google</a:t>
            </a:r>
            <a:r>
              <a:rPr dirty="0" sz="1200" spc="-4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Search</a:t>
            </a:r>
            <a:r>
              <a:rPr dirty="0" sz="1200" spc="-40" b="1" i="1">
                <a:latin typeface="Calibri"/>
                <a:cs typeface="Calibri"/>
              </a:rPr>
              <a:t> </a:t>
            </a:r>
            <a:r>
              <a:rPr dirty="0" sz="1200" spc="-10" b="1" i="1">
                <a:latin typeface="Calibri"/>
                <a:cs typeface="Calibri"/>
              </a:rPr>
              <a:t>Works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  <a:spcBef>
                <a:spcPts val="805"/>
              </a:spcBef>
            </a:pPr>
            <a:r>
              <a:rPr dirty="0" sz="1100">
                <a:latin typeface="Calibri"/>
                <a:cs typeface="Calibri"/>
              </a:rPr>
              <a:t>Google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fully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automated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search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engine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that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programs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called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crawlers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continuously</a:t>
            </a:r>
            <a:r>
              <a:rPr dirty="0" sz="1100" spc="-10">
                <a:latin typeface="Calibri"/>
                <a:cs typeface="Calibri"/>
              </a:rPr>
              <a:t> browse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looking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pages to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add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 its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index.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Typically,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only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need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publish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website </a:t>
            </a:r>
            <a:r>
              <a:rPr dirty="0" sz="1100">
                <a:latin typeface="Calibri"/>
                <a:cs typeface="Calibri"/>
              </a:rPr>
              <a:t>online;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nothing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else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required.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fact,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vast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majority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websites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listed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Google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search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are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4" name="object 4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27020" y="5256276"/>
            <a:ext cx="2828925" cy="282867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76656"/>
            <a:ext cx="5956300" cy="2004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92100">
              <a:lnSpc>
                <a:spcPct val="110000"/>
              </a:lnSpc>
              <a:spcBef>
                <a:spcPts val="100"/>
              </a:spcBef>
            </a:pPr>
            <a:r>
              <a:rPr dirty="0" sz="1100">
                <a:latin typeface="Calibri"/>
                <a:cs typeface="Calibri"/>
              </a:rPr>
              <a:t>automatically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found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added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Google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during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its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crawling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information,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please </a:t>
            </a:r>
            <a:r>
              <a:rPr dirty="0" sz="1100">
                <a:latin typeface="Calibri"/>
                <a:cs typeface="Calibri"/>
              </a:rPr>
              <a:t>refer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documentation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how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Google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discovers,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crawls,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presents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pages.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20"/>
              </a:spcBef>
            </a:pPr>
            <a:r>
              <a:rPr dirty="0" sz="1200" b="1" i="1">
                <a:latin typeface="Calibri"/>
                <a:cs typeface="Calibri"/>
              </a:rPr>
              <a:t>How</a:t>
            </a:r>
            <a:r>
              <a:rPr dirty="0" sz="1200" spc="-1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long</a:t>
            </a:r>
            <a:r>
              <a:rPr dirty="0" sz="1200" spc="-3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will</a:t>
            </a:r>
            <a:r>
              <a:rPr dirty="0" sz="1200" spc="-2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it</a:t>
            </a:r>
            <a:r>
              <a:rPr dirty="0" sz="1200" spc="-2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take</a:t>
            </a:r>
            <a:r>
              <a:rPr dirty="0" sz="1200" spc="-3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for</a:t>
            </a:r>
            <a:r>
              <a:rPr dirty="0" sz="1200" spc="-4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me</a:t>
            </a:r>
            <a:r>
              <a:rPr dirty="0" sz="1200" spc="-2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to</a:t>
            </a:r>
            <a:r>
              <a:rPr dirty="0" sz="1200" spc="-1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see</a:t>
            </a:r>
            <a:r>
              <a:rPr dirty="0" sz="1200" spc="-2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the</a:t>
            </a:r>
            <a:r>
              <a:rPr dirty="0" sz="1200" spc="-2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effects</a:t>
            </a:r>
            <a:r>
              <a:rPr dirty="0" sz="1200" spc="-3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in</a:t>
            </a:r>
            <a:r>
              <a:rPr dirty="0" sz="1200" spc="-1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search</a:t>
            </a:r>
            <a:r>
              <a:rPr dirty="0" sz="1200" spc="-20" b="1" i="1">
                <a:latin typeface="Calibri"/>
                <a:cs typeface="Calibri"/>
              </a:rPr>
              <a:t> </a:t>
            </a:r>
            <a:r>
              <a:rPr dirty="0" sz="1200" spc="-10" b="1" i="1">
                <a:latin typeface="Calibri"/>
                <a:cs typeface="Calibri"/>
              </a:rPr>
              <a:t>results?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5"/>
              </a:spcBef>
            </a:pP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09800"/>
              </a:lnSpc>
            </a:pPr>
            <a:r>
              <a:rPr dirty="0" sz="1100">
                <a:latin typeface="Calibri"/>
                <a:cs typeface="Calibri"/>
              </a:rPr>
              <a:t>All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changes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take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time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reflected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Google.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Some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changes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take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effect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within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hours,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while </a:t>
            </a:r>
            <a:r>
              <a:rPr dirty="0" sz="1100">
                <a:latin typeface="Calibri"/>
                <a:cs typeface="Calibri"/>
              </a:rPr>
              <a:t>others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take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months.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Generally,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may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need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wait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few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weeks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evaluate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whether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work </a:t>
            </a:r>
            <a:r>
              <a:rPr dirty="0" sz="1100">
                <a:latin typeface="Calibri"/>
                <a:cs typeface="Calibri"/>
              </a:rPr>
              <a:t>has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beneficial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impact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Google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search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results.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Note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that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all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changes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made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 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website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will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have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a</a:t>
            </a:r>
            <a:r>
              <a:rPr dirty="0" sz="1100">
                <a:latin typeface="Calibri"/>
                <a:cs typeface="Calibri"/>
              </a:rPr>
              <a:t> noticeable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impact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search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results;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if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satisfied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with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business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strategy </a:t>
            </a:r>
            <a:r>
              <a:rPr dirty="0" sz="1100">
                <a:latin typeface="Calibri"/>
                <a:cs typeface="Calibri"/>
              </a:rPr>
              <a:t>allows,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try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implementing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changes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iteratively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if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has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effect.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6381369"/>
            <a:ext cx="5959475" cy="2172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 i="1">
                <a:latin typeface="Calibri"/>
                <a:cs typeface="Calibri"/>
              </a:rPr>
              <a:t>Helping</a:t>
            </a:r>
            <a:r>
              <a:rPr dirty="0" sz="1200" spc="-4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Google</a:t>
            </a:r>
            <a:r>
              <a:rPr dirty="0" sz="1200" spc="-4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Find</a:t>
            </a:r>
            <a:r>
              <a:rPr dirty="0" sz="1200" spc="-3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Your</a:t>
            </a:r>
            <a:r>
              <a:rPr dirty="0" sz="1200" spc="-40" b="1" i="1">
                <a:latin typeface="Calibri"/>
                <a:cs typeface="Calibri"/>
              </a:rPr>
              <a:t> </a:t>
            </a:r>
            <a:r>
              <a:rPr dirty="0" sz="1200" spc="-10" b="1" i="1">
                <a:latin typeface="Calibri"/>
                <a:cs typeface="Calibri"/>
              </a:rPr>
              <a:t>Content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09900"/>
              </a:lnSpc>
              <a:spcBef>
                <a:spcPts val="810"/>
              </a:spcBef>
            </a:pPr>
            <a:r>
              <a:rPr dirty="0" u="sng" sz="11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Before</a:t>
            </a:r>
            <a:r>
              <a:rPr dirty="0" u="sng" sz="11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actually</a:t>
            </a:r>
            <a:r>
              <a:rPr dirty="0" u="sng" sz="11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doing</a:t>
            </a:r>
            <a:r>
              <a:rPr dirty="0" u="sng" sz="1100" spc="-1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anything</a:t>
            </a:r>
            <a:r>
              <a:rPr dirty="0" u="sng" sz="1100" spc="-1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mentioned</a:t>
            </a:r>
            <a:r>
              <a:rPr dirty="0" u="sng" sz="11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in</a:t>
            </a:r>
            <a:r>
              <a:rPr dirty="0" u="sng" sz="1100" spc="-2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this</a:t>
            </a:r>
            <a:r>
              <a:rPr dirty="0" u="sng" sz="1100" spc="-1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section,</a:t>
            </a:r>
            <a:r>
              <a:rPr dirty="0" sz="1100" spc="5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check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if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Google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has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found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content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(or </a:t>
            </a:r>
            <a:r>
              <a:rPr dirty="0" sz="1100">
                <a:latin typeface="Calibri"/>
                <a:cs typeface="Calibri"/>
              </a:rPr>
              <a:t>perhaps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don't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need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anything!).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searching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website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Google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using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`DMT` </a:t>
            </a:r>
            <a:r>
              <a:rPr dirty="0" sz="1100">
                <a:latin typeface="Calibri"/>
                <a:cs typeface="Calibri"/>
              </a:rPr>
              <a:t>operator.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If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pointing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website,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means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website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indexed.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10">
                <a:latin typeface="Calibri"/>
                <a:cs typeface="Calibri"/>
              </a:rPr>
              <a:t> example, </a:t>
            </a:r>
            <a:r>
              <a:rPr dirty="0" sz="1100">
                <a:latin typeface="Calibri"/>
                <a:cs typeface="Calibri"/>
              </a:rPr>
              <a:t>searching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DMT`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will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return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these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results.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If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don't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website,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check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technical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requirements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ensure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there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technical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reasons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why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website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appearing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Google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search</a:t>
            </a:r>
            <a:r>
              <a:rPr dirty="0" sz="1100" spc="-10">
                <a:latin typeface="Calibri"/>
                <a:cs typeface="Calibri"/>
              </a:rPr>
              <a:t> before </a:t>
            </a:r>
            <a:r>
              <a:rPr dirty="0" sz="1100">
                <a:latin typeface="Calibri"/>
                <a:cs typeface="Calibri"/>
              </a:rPr>
              <a:t>returning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here.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1100">
              <a:latin typeface="Calibri"/>
              <a:cs typeface="Calibri"/>
            </a:endParaRPr>
          </a:p>
          <a:p>
            <a:pPr marL="12700" marR="11430">
              <a:lnSpc>
                <a:spcPct val="110000"/>
              </a:lnSpc>
            </a:pPr>
            <a:r>
              <a:rPr dirty="0" sz="1100">
                <a:latin typeface="Calibri"/>
                <a:cs typeface="Calibri"/>
              </a:rPr>
              <a:t>Google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primarily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finds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web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pages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through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links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from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other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crawled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pages.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many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cases,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these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websites </a:t>
            </a:r>
            <a:r>
              <a:rPr dirty="0" sz="1100">
                <a:latin typeface="Calibri"/>
                <a:cs typeface="Calibri"/>
              </a:rPr>
              <a:t>are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other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websites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90775" y="2993770"/>
            <a:ext cx="2981325" cy="29813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Abdullah</dc:creator>
  <dcterms:created xsi:type="dcterms:W3CDTF">2026-07-10T13:16:36Z</dcterms:created>
  <dcterms:modified xsi:type="dcterms:W3CDTF">2026-07-10T13:16:36Z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2026-07-06T00:00:00Z</vt:filetime>
  </property>
  <property fmtid="{D5CDD505-2E9C-101B-9397-08002B2CF9AE}" pid="4" name="Creator">
    <vt:lpwstr>Microsoft® Word 2010</vt:lpwstr>
  </property>
  <property fmtid="{D5CDD505-2E9C-101B-9397-08002B2CF9AE}" pid="5" name="LastSaved">
    <vt:filetime>2026-07-10T00:00:00Z</vt:filetime>
  </property>
  <property fmtid="{D5CDD505-2E9C-101B-9397-08002B2CF9AE}" pid="6" name="Producer">
    <vt:lpwstr>Microsoft® Word 2010</vt:lpwstr>
  </property>
</Properties>
</file>